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ms-M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7D528-4D4A-435A-A9F8-286F7E3B9989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03205-1E01-4964-A726-F6CE7C1674B9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822571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7D528-4D4A-435A-A9F8-286F7E3B9989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03205-1E01-4964-A726-F6CE7C1674B9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3089154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7D528-4D4A-435A-A9F8-286F7E3B9989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03205-1E01-4964-A726-F6CE7C1674B9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3388226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7D528-4D4A-435A-A9F8-286F7E3B9989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03205-1E01-4964-A726-F6CE7C1674B9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239901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7D528-4D4A-435A-A9F8-286F7E3B9989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03205-1E01-4964-A726-F6CE7C1674B9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89952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7D528-4D4A-435A-A9F8-286F7E3B9989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03205-1E01-4964-A726-F6CE7C1674B9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1013367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7D528-4D4A-435A-A9F8-286F7E3B9989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03205-1E01-4964-A726-F6CE7C1674B9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223402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7D528-4D4A-435A-A9F8-286F7E3B9989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03205-1E01-4964-A726-F6CE7C1674B9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3490255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7D528-4D4A-435A-A9F8-286F7E3B9989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03205-1E01-4964-A726-F6CE7C1674B9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2372459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7D528-4D4A-435A-A9F8-286F7E3B9989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03205-1E01-4964-A726-F6CE7C1674B9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2058299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ms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7D528-4D4A-435A-A9F8-286F7E3B9989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ms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03205-1E01-4964-A726-F6CE7C1674B9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3791796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ms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ms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7D528-4D4A-435A-A9F8-286F7E3B9989}" type="datetimeFigureOut">
              <a:rPr lang="ms-MY" smtClean="0"/>
              <a:pPr/>
              <a:t>15/01/2015</a:t>
            </a:fld>
            <a:endParaRPr lang="ms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ms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03205-1E01-4964-A726-F6CE7C1674B9}" type="slidenum">
              <a:rPr lang="ms-MY" smtClean="0"/>
              <a:pPr/>
              <a:t>‹#›</a:t>
            </a:fld>
            <a:endParaRPr lang="ms-MY"/>
          </a:p>
        </p:txBody>
      </p:sp>
    </p:spTree>
    <p:extLst>
      <p:ext uri="{BB962C8B-B14F-4D97-AF65-F5344CB8AC3E}">
        <p14:creationId xmlns:p14="http://schemas.microsoft.com/office/powerpoint/2010/main" xmlns="" val="3955502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ms-M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3114" y="1857012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ms-MY" dirty="0"/>
              <a:t> </a:t>
            </a:r>
            <a:r>
              <a:rPr lang="ms-MY" sz="8000" dirty="0" smtClean="0">
                <a:latin typeface="Algerian" pitchFamily="82" charset="0"/>
              </a:rPr>
              <a:t>READING STRATEGIES</a:t>
            </a:r>
            <a:endParaRPr lang="ms-MY" sz="800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4062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READING STRATEGIES</a:t>
            </a:r>
            <a:endParaRPr lang="ms-MY" dirty="0"/>
          </a:p>
        </p:txBody>
      </p:sp>
      <p:sp>
        <p:nvSpPr>
          <p:cNvPr id="4" name="Snip Diagonal Corner Rectangle 3"/>
          <p:cNvSpPr/>
          <p:nvPr/>
        </p:nvSpPr>
        <p:spPr>
          <a:xfrm>
            <a:off x="611560" y="1772816"/>
            <a:ext cx="5544616" cy="1224136"/>
          </a:xfrm>
          <a:prstGeom prst="snip2DiagRect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5" name="Flowchart: Alternate Process 4"/>
          <p:cNvSpPr/>
          <p:nvPr/>
        </p:nvSpPr>
        <p:spPr>
          <a:xfrm>
            <a:off x="899592" y="332656"/>
            <a:ext cx="7416824" cy="936104"/>
          </a:xfrm>
          <a:prstGeom prst="flowChartAlternateProces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6" name="TextBox 5"/>
          <p:cNvSpPr txBox="1"/>
          <p:nvPr/>
        </p:nvSpPr>
        <p:spPr>
          <a:xfrm>
            <a:off x="827584" y="1929606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ms-MY" dirty="0"/>
              <a:t>C</a:t>
            </a:r>
            <a:r>
              <a:rPr lang="ms-MY" dirty="0" smtClean="0"/>
              <a:t>ognitive actions that students take when they are reading to help them construct and maintain meaning.</a:t>
            </a:r>
          </a:p>
        </p:txBody>
      </p:sp>
      <p:sp>
        <p:nvSpPr>
          <p:cNvPr id="7" name="Snip Diagonal Corner Rectangle 6"/>
          <p:cNvSpPr/>
          <p:nvPr/>
        </p:nvSpPr>
        <p:spPr>
          <a:xfrm>
            <a:off x="1907704" y="3429000"/>
            <a:ext cx="5544616" cy="1224136"/>
          </a:xfrm>
          <a:prstGeom prst="snip2DiagRect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8" name="TextBox 7"/>
          <p:cNvSpPr txBox="1"/>
          <p:nvPr/>
        </p:nvSpPr>
        <p:spPr>
          <a:xfrm>
            <a:off x="2339752" y="3585790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ms-MY" dirty="0" smtClean="0"/>
              <a:t>Reading successfully goes well beyond fluency and word recognition and relies heavily upon comprehension of text.</a:t>
            </a:r>
          </a:p>
        </p:txBody>
      </p:sp>
      <p:sp>
        <p:nvSpPr>
          <p:cNvPr id="9" name="Snip Diagonal Corner Rectangle 8"/>
          <p:cNvSpPr/>
          <p:nvPr/>
        </p:nvSpPr>
        <p:spPr>
          <a:xfrm>
            <a:off x="2843808" y="5085184"/>
            <a:ext cx="5616624" cy="1224136"/>
          </a:xfrm>
          <a:prstGeom prst="snip2DiagRect">
            <a:avLst/>
          </a:prstGeom>
          <a:noFill/>
          <a:ln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10" name="TextBox 9"/>
          <p:cNvSpPr txBox="1"/>
          <p:nvPr/>
        </p:nvSpPr>
        <p:spPr>
          <a:xfrm>
            <a:off x="3203848" y="5374957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ms-MY" dirty="0"/>
              <a:t>It is helpful to learn strategies that will help you before, during and after </a:t>
            </a:r>
            <a:r>
              <a:rPr lang="ms-MY" dirty="0" smtClean="0"/>
              <a:t>read.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xmlns="" val="4252751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416858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READING STRATEGIES</a:t>
            </a:r>
            <a:endParaRPr lang="ms-MY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830303"/>
            <a:ext cx="432048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u="sng" dirty="0" smtClean="0"/>
              <a:t>THINK ABOUT WHAT YOU WANT TO KNOW</a:t>
            </a:r>
          </a:p>
          <a:p>
            <a:pPr algn="ctr"/>
            <a:endParaRPr lang="en-US" sz="1500" b="1" u="sng" dirty="0" smtClean="0"/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1500" dirty="0" smtClean="0"/>
              <a:t>Ask yourself why you are reading.</a:t>
            </a:r>
          </a:p>
          <a:p>
            <a:pPr algn="ctr"/>
            <a:endParaRPr lang="en-US" sz="1500" dirty="0" smtClean="0"/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ms-MY" sz="1500" dirty="0"/>
              <a:t>Are you reading a purpose or just for pleasure? </a:t>
            </a:r>
            <a:endParaRPr lang="ms-MY" sz="1500" dirty="0" smtClean="0"/>
          </a:p>
          <a:p>
            <a:pPr lvl="0" algn="ctr"/>
            <a:endParaRPr lang="ms-MY" sz="1500" dirty="0"/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ms-MY" sz="1500" dirty="0"/>
              <a:t>What do you want to know after you’ve read? </a:t>
            </a:r>
            <a:endParaRPr lang="ms-MY" sz="1500" dirty="0" smtClean="0"/>
          </a:p>
          <a:p>
            <a:pPr lvl="0" algn="ctr"/>
            <a:endParaRPr lang="ms-MY" sz="1500" dirty="0"/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ms-MY" sz="1500" dirty="0"/>
              <a:t>Who the book is intended for, and what it covers?</a:t>
            </a:r>
          </a:p>
          <a:p>
            <a:pPr algn="ctr"/>
            <a:endParaRPr lang="ms-MY" sz="1500" dirty="0"/>
          </a:p>
        </p:txBody>
      </p:sp>
      <p:sp>
        <p:nvSpPr>
          <p:cNvPr id="10" name="TextBox 9"/>
          <p:cNvSpPr txBox="1"/>
          <p:nvPr/>
        </p:nvSpPr>
        <p:spPr>
          <a:xfrm>
            <a:off x="4427984" y="4422011"/>
            <a:ext cx="446449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u="sng" dirty="0" smtClean="0"/>
              <a:t>READ ACTIVELY</a:t>
            </a:r>
          </a:p>
          <a:p>
            <a:pPr marL="285750" indent="-285750" algn="ctr">
              <a:buFont typeface="Arial" pitchFamily="34" charset="0"/>
              <a:buChar char="•"/>
            </a:pPr>
            <a:endParaRPr lang="en-US" sz="1500" dirty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/>
              <a:t>H</a:t>
            </a:r>
            <a:r>
              <a:rPr lang="ms-MY" sz="1500" dirty="0" smtClean="0"/>
              <a:t>ighlighting </a:t>
            </a:r>
            <a:r>
              <a:rPr lang="ms-MY" sz="1500" dirty="0"/>
              <a:t>and underlining key information and taking </a:t>
            </a:r>
            <a:r>
              <a:rPr lang="ms-MY" sz="1500" dirty="0" smtClean="0"/>
              <a:t>notes.</a:t>
            </a:r>
          </a:p>
          <a:p>
            <a:pPr algn="ctr"/>
            <a:endParaRPr lang="ms-MY" sz="1500" dirty="0" smtClean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 smtClean="0"/>
              <a:t>Helps </a:t>
            </a:r>
            <a:r>
              <a:rPr lang="ms-MY" sz="1500" dirty="0"/>
              <a:t>you to review important points later. </a:t>
            </a:r>
            <a:endParaRPr lang="ms-MY" sz="1500" dirty="0" smtClean="0"/>
          </a:p>
          <a:p>
            <a:pPr algn="ctr"/>
            <a:endParaRPr lang="ms-MY" sz="1500" dirty="0" smtClean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 smtClean="0"/>
              <a:t>Helps </a:t>
            </a:r>
            <a:r>
              <a:rPr lang="ms-MY" sz="1500" dirty="0"/>
              <a:t>you keep your mind focused on the material, and stops you thinking about other things. </a:t>
            </a:r>
            <a:endParaRPr lang="en-US" sz="1500" dirty="0" smtClean="0"/>
          </a:p>
        </p:txBody>
      </p:sp>
      <p:sp>
        <p:nvSpPr>
          <p:cNvPr id="16" name="Flowchart: Punched Tape 15"/>
          <p:cNvSpPr/>
          <p:nvPr/>
        </p:nvSpPr>
        <p:spPr>
          <a:xfrm>
            <a:off x="1691680" y="233353"/>
            <a:ext cx="5112568" cy="1035407"/>
          </a:xfrm>
          <a:prstGeom prst="flowChartPunchedTap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19" name="Rounded Rectangle 18"/>
          <p:cNvSpPr/>
          <p:nvPr/>
        </p:nvSpPr>
        <p:spPr>
          <a:xfrm>
            <a:off x="179512" y="1628800"/>
            <a:ext cx="4608512" cy="2520280"/>
          </a:xfrm>
          <a:prstGeom prst="roundRect">
            <a:avLst/>
          </a:prstGeom>
          <a:noFill/>
          <a:ln w="28575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20" name="Rounded Rectangle 19"/>
          <p:cNvSpPr/>
          <p:nvPr/>
        </p:nvSpPr>
        <p:spPr>
          <a:xfrm>
            <a:off x="4319972" y="4365104"/>
            <a:ext cx="4644516" cy="2304256"/>
          </a:xfrm>
          <a:prstGeom prst="roundRect">
            <a:avLst/>
          </a:prstGeom>
          <a:noFill/>
          <a:ln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pic>
        <p:nvPicPr>
          <p:cNvPr id="21" name="Picture 20" descr="4.jpeg"/>
          <p:cNvPicPr/>
          <p:nvPr/>
        </p:nvPicPr>
        <p:blipFill>
          <a:blip r:embed="rId2"/>
          <a:stretch>
            <a:fillRect/>
          </a:stretch>
        </p:blipFill>
        <p:spPr>
          <a:xfrm>
            <a:off x="5652120" y="1323206"/>
            <a:ext cx="1933575" cy="2609850"/>
          </a:xfrm>
          <a:prstGeom prst="rect">
            <a:avLst/>
          </a:prstGeom>
        </p:spPr>
      </p:pic>
      <p:pic>
        <p:nvPicPr>
          <p:cNvPr id="22" name="Picture 21" descr="stock-footage-young-law-school-student-reading-a-book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83568" y="4418884"/>
            <a:ext cx="3096344" cy="198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625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11960" y="571857"/>
            <a:ext cx="4608512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ms-MY" sz="1500" b="1" u="sng" dirty="0"/>
              <a:t>GRAPHIC AND SEMANTIC </a:t>
            </a:r>
            <a:r>
              <a:rPr lang="ms-MY" sz="1500" b="1" u="sng" dirty="0" smtClean="0"/>
              <a:t>ORGANIZERS</a:t>
            </a:r>
          </a:p>
          <a:p>
            <a:pPr lvl="0" algn="ctr"/>
            <a:endParaRPr lang="en-US" sz="1500" b="1" u="sng" dirty="0"/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ms-MY" sz="1500" dirty="0"/>
              <a:t>help readers focus on concepts and how they are realated to other concepts</a:t>
            </a:r>
            <a:r>
              <a:rPr lang="ms-MY" sz="1500" dirty="0" smtClean="0"/>
              <a:t>.</a:t>
            </a:r>
          </a:p>
          <a:p>
            <a:pPr lvl="0" algn="ctr"/>
            <a:endParaRPr lang="ms-MY" sz="1500" dirty="0" smtClean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/>
              <a:t>Help students focus on text structure “differences between fiction and nonfiction” as they read</a:t>
            </a:r>
            <a:r>
              <a:rPr lang="ms-MY" sz="1500" dirty="0" smtClean="0"/>
              <a:t>.</a:t>
            </a:r>
          </a:p>
          <a:p>
            <a:pPr algn="ctr"/>
            <a:endParaRPr lang="ms-MY" sz="1500" dirty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/>
              <a:t>Hel p students write well-organized summaries of a text.</a:t>
            </a:r>
          </a:p>
          <a:p>
            <a:pPr marL="285750" lvl="0" indent="-285750" algn="ctr">
              <a:buFont typeface="Arial" pitchFamily="34" charset="0"/>
              <a:buChar char="•"/>
            </a:pPr>
            <a:endParaRPr lang="ms-MY" sz="1500" dirty="0"/>
          </a:p>
        </p:txBody>
      </p:sp>
      <p:sp>
        <p:nvSpPr>
          <p:cNvPr id="6" name="Rounded Rectangle 5"/>
          <p:cNvSpPr/>
          <p:nvPr/>
        </p:nvSpPr>
        <p:spPr>
          <a:xfrm>
            <a:off x="4211960" y="526028"/>
            <a:ext cx="4608512" cy="2542932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pic>
        <p:nvPicPr>
          <p:cNvPr id="7" name="Picture 6" descr="concept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526028"/>
            <a:ext cx="3456384" cy="254293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395536" y="3789039"/>
            <a:ext cx="4608512" cy="2808313"/>
          </a:xfrm>
          <a:prstGeom prst="roundRect">
            <a:avLst/>
          </a:prstGeom>
          <a:noFill/>
          <a:ln w="285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9" name="TextBox 8"/>
          <p:cNvSpPr txBox="1"/>
          <p:nvPr/>
        </p:nvSpPr>
        <p:spPr>
          <a:xfrm>
            <a:off x="395536" y="3789039"/>
            <a:ext cx="446449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ms-MY" sz="1500" b="1" u="sng" dirty="0"/>
              <a:t>GENERATING </a:t>
            </a:r>
            <a:r>
              <a:rPr lang="ms-MY" sz="1500" b="1" u="sng" dirty="0" smtClean="0"/>
              <a:t>QUESTIONS</a:t>
            </a:r>
          </a:p>
          <a:p>
            <a:pPr lvl="0" algn="ctr"/>
            <a:endParaRPr lang="ms-MY" sz="1500" b="1" u="sng" dirty="0" smtClean="0"/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ms-MY" sz="1500" dirty="0"/>
              <a:t>students can be taught to ask main idea questions that relate to important information in text</a:t>
            </a:r>
            <a:r>
              <a:rPr lang="ms-MY" sz="1500" dirty="0" smtClean="0"/>
              <a:t>.</a:t>
            </a:r>
          </a:p>
          <a:p>
            <a:pPr lvl="0" algn="ctr"/>
            <a:endParaRPr lang="ms-MY" sz="1500" dirty="0" smtClean="0"/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ms-MY" sz="1500" dirty="0"/>
              <a:t>Students become aware of whether they can answer the questions and if  they understand what they are </a:t>
            </a:r>
            <a:r>
              <a:rPr lang="ms-MY" sz="1500" dirty="0" smtClean="0"/>
              <a:t>reading</a:t>
            </a:r>
          </a:p>
          <a:p>
            <a:pPr lvl="0" algn="ctr"/>
            <a:endParaRPr lang="ms-MY" sz="1500" dirty="0" smtClean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/>
              <a:t>Who is the main character</a:t>
            </a:r>
            <a:r>
              <a:rPr lang="ms-MY" sz="1500" dirty="0" smtClean="0"/>
              <a:t>?</a:t>
            </a:r>
          </a:p>
          <a:p>
            <a:pPr algn="ctr"/>
            <a:endParaRPr lang="ms-MY" sz="1500" dirty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/>
              <a:t>What does the word means</a:t>
            </a:r>
            <a:r>
              <a:rPr lang="ms-MY" sz="1500" dirty="0" smtClean="0"/>
              <a:t>?</a:t>
            </a:r>
          </a:p>
          <a:p>
            <a:pPr algn="ctr"/>
            <a:endParaRPr lang="ms-MY" sz="1500" dirty="0"/>
          </a:p>
          <a:p>
            <a:pPr marL="285750" lvl="0" indent="-285750" algn="ctr">
              <a:buFont typeface="Arial" pitchFamily="34" charset="0"/>
              <a:buChar char="•"/>
            </a:pPr>
            <a:endParaRPr lang="ms-MY" sz="1500" dirty="0"/>
          </a:p>
        </p:txBody>
      </p:sp>
      <p:pic>
        <p:nvPicPr>
          <p:cNvPr id="10" name="Picture 9" descr="lr_cold_se1310_worksheet_02_1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5796136" y="3789040"/>
            <a:ext cx="2664295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0003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211960" y="3429000"/>
            <a:ext cx="4752528" cy="3240360"/>
          </a:xfrm>
          <a:prstGeom prst="roundRect">
            <a:avLst/>
          </a:prstGeom>
          <a:noFill/>
          <a:ln w="28575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5" name="Rounded Rectangle 4"/>
          <p:cNvSpPr/>
          <p:nvPr/>
        </p:nvSpPr>
        <p:spPr>
          <a:xfrm>
            <a:off x="251520" y="260648"/>
            <a:ext cx="4896544" cy="2808313"/>
          </a:xfrm>
          <a:prstGeom prst="roundRect">
            <a:avLst/>
          </a:prstGeom>
          <a:noFill/>
          <a:ln w="28575"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6" name="TextBox 5"/>
          <p:cNvSpPr txBox="1"/>
          <p:nvPr/>
        </p:nvSpPr>
        <p:spPr>
          <a:xfrm>
            <a:off x="251520" y="260648"/>
            <a:ext cx="482453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ms-MY" sz="1500" b="1" u="sng" dirty="0"/>
              <a:t>ANSWERING </a:t>
            </a:r>
            <a:r>
              <a:rPr lang="ms-MY" sz="1500" b="1" u="sng" dirty="0" smtClean="0"/>
              <a:t>QUESTIONS</a:t>
            </a:r>
          </a:p>
          <a:p>
            <a:pPr lvl="0" algn="ctr"/>
            <a:endParaRPr lang="en-US" sz="1500" b="1" u="sng" dirty="0"/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ms-MY" sz="1600" dirty="0"/>
              <a:t>The Question-Answer Relationship strategies (QAR) encourage students to learn how to answer questions </a:t>
            </a:r>
            <a:r>
              <a:rPr lang="ms-MY" sz="1600" dirty="0" smtClean="0"/>
              <a:t>better</a:t>
            </a:r>
          </a:p>
          <a:p>
            <a:pPr marL="285750" lvl="0" indent="-285750" algn="ctr">
              <a:buFont typeface="Arial" pitchFamily="34" charset="0"/>
              <a:buChar char="•"/>
            </a:pPr>
            <a:endParaRPr lang="ms-MY" sz="1500" dirty="0" smtClean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600" dirty="0"/>
              <a:t>Give students a purpose for reading</a:t>
            </a:r>
            <a:r>
              <a:rPr lang="ms-MY" sz="1600" dirty="0" smtClean="0"/>
              <a:t>.</a:t>
            </a:r>
          </a:p>
          <a:p>
            <a:pPr algn="ctr"/>
            <a:endParaRPr lang="ms-MY" sz="1600" dirty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600" dirty="0"/>
              <a:t>Help students to think actively as they read</a:t>
            </a:r>
            <a:r>
              <a:rPr lang="ms-MY" sz="1600" dirty="0" smtClean="0"/>
              <a:t>.</a:t>
            </a:r>
          </a:p>
          <a:p>
            <a:pPr algn="ctr"/>
            <a:endParaRPr lang="ms-MY" sz="1600" dirty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600" dirty="0"/>
              <a:t>Focus students’ attention on what they are to learn.</a:t>
            </a:r>
          </a:p>
          <a:p>
            <a:pPr marL="285750" lvl="0" indent="-285750" algn="ctr">
              <a:buFont typeface="Arial" pitchFamily="34" charset="0"/>
              <a:buChar char="•"/>
            </a:pPr>
            <a:endParaRPr lang="ms-MY" sz="1500" u="sng" dirty="0"/>
          </a:p>
        </p:txBody>
      </p:sp>
      <p:pic>
        <p:nvPicPr>
          <p:cNvPr id="7" name="Picture 6" descr="answering_questions_fallacy_wide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364087" y="829562"/>
            <a:ext cx="3619673" cy="16704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55976" y="3406928"/>
            <a:ext cx="460851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ms-MY" sz="1600" b="1" u="sng" dirty="0" smtClean="0"/>
              <a:t>SUMMARIZING</a:t>
            </a:r>
          </a:p>
          <a:p>
            <a:pPr lvl="0" algn="ctr"/>
            <a:endParaRPr lang="en-US" sz="1600" b="1" u="sng" dirty="0"/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ms-MY" sz="1600" dirty="0"/>
              <a:t>requires students to determine what is important in what they are reading and to put in into their own words</a:t>
            </a:r>
            <a:r>
              <a:rPr lang="ms-MY" sz="1600" dirty="0" smtClean="0"/>
              <a:t>.</a:t>
            </a:r>
          </a:p>
          <a:p>
            <a:pPr lvl="0" algn="ctr"/>
            <a:endParaRPr lang="ms-MY" sz="1600" dirty="0" smtClean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600" dirty="0"/>
              <a:t>Identify or generate main ideas</a:t>
            </a:r>
            <a:r>
              <a:rPr lang="ms-MY" sz="1600" dirty="0" smtClean="0"/>
              <a:t>.</a:t>
            </a:r>
          </a:p>
          <a:p>
            <a:pPr algn="ctr"/>
            <a:endParaRPr lang="ms-MY" sz="1600" dirty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600" dirty="0"/>
              <a:t>Connect the main or central ideas</a:t>
            </a:r>
            <a:r>
              <a:rPr lang="ms-MY" sz="1600" dirty="0" smtClean="0"/>
              <a:t>.</a:t>
            </a:r>
          </a:p>
          <a:p>
            <a:pPr algn="ctr"/>
            <a:endParaRPr lang="ms-MY" sz="1600" dirty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600" dirty="0"/>
              <a:t>Eliminate unnecessary information</a:t>
            </a:r>
            <a:r>
              <a:rPr lang="ms-MY" sz="1600" dirty="0" smtClean="0"/>
              <a:t>.</a:t>
            </a:r>
          </a:p>
          <a:p>
            <a:pPr algn="ctr"/>
            <a:endParaRPr lang="ms-MY" sz="1600" dirty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600" dirty="0"/>
              <a:t>Remember what they read.</a:t>
            </a:r>
          </a:p>
          <a:p>
            <a:pPr marL="285750" lvl="0" indent="-285750" algn="ctr">
              <a:buFont typeface="Arial" pitchFamily="34" charset="0"/>
              <a:buChar char="•"/>
            </a:pPr>
            <a:endParaRPr lang="en-US" sz="1500" dirty="0" smtClean="0"/>
          </a:p>
          <a:p>
            <a:pPr lvl="0" algn="ctr"/>
            <a:endParaRPr lang="ms-MY" sz="1500" dirty="0"/>
          </a:p>
        </p:txBody>
      </p:sp>
      <p:pic>
        <p:nvPicPr>
          <p:cNvPr id="9" name="Picture 8" descr="Strategy_summarize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3846031"/>
            <a:ext cx="3609975" cy="224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9782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95536" y="404663"/>
            <a:ext cx="4536504" cy="2808313"/>
          </a:xfrm>
          <a:prstGeom prst="roundRect">
            <a:avLst/>
          </a:prstGeom>
          <a:noFill/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3" name="TextBox 2"/>
          <p:cNvSpPr txBox="1"/>
          <p:nvPr/>
        </p:nvSpPr>
        <p:spPr>
          <a:xfrm>
            <a:off x="251520" y="494670"/>
            <a:ext cx="46805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s-MY" sz="1500" b="1" u="sng" dirty="0" smtClean="0"/>
              <a:t>MONITORING</a:t>
            </a:r>
          </a:p>
          <a:p>
            <a:pPr algn="ctr"/>
            <a:endParaRPr lang="en-US" sz="1500" b="1" u="sng" dirty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/>
              <a:t>Students who are good at monitoring their comprehension know when they </a:t>
            </a:r>
            <a:r>
              <a:rPr lang="ms-MY" sz="1500" dirty="0" smtClean="0"/>
              <a:t> the </a:t>
            </a:r>
            <a:r>
              <a:rPr lang="ms-MY" sz="1500" dirty="0"/>
              <a:t>problems arise</a:t>
            </a:r>
            <a:r>
              <a:rPr lang="ms-MY" sz="1500" dirty="0" smtClean="0"/>
              <a:t>.</a:t>
            </a:r>
          </a:p>
          <a:p>
            <a:pPr algn="ctr"/>
            <a:endParaRPr lang="ms-MY" sz="1500" dirty="0" smtClean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/>
              <a:t>Be aware of what they do </a:t>
            </a:r>
            <a:r>
              <a:rPr lang="ms-MY" sz="1500" dirty="0" smtClean="0"/>
              <a:t>understand</a:t>
            </a:r>
          </a:p>
          <a:p>
            <a:pPr algn="ctr"/>
            <a:endParaRPr lang="ms-MY" sz="1500" dirty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/>
              <a:t>Identify what they do not </a:t>
            </a:r>
            <a:r>
              <a:rPr lang="ms-MY" sz="1500" dirty="0" smtClean="0"/>
              <a:t>understand</a:t>
            </a:r>
          </a:p>
          <a:p>
            <a:pPr algn="ctr"/>
            <a:endParaRPr lang="ms-MY" sz="1500" dirty="0" smtClean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/>
              <a:t>Use appropriate strategies to resolve problems in </a:t>
            </a:r>
            <a:endParaRPr lang="ms-MY" sz="1500" dirty="0" smtClean="0"/>
          </a:p>
          <a:p>
            <a:pPr algn="ctr"/>
            <a:r>
              <a:rPr lang="ms-MY" sz="1500" dirty="0" smtClean="0"/>
              <a:t>comprehension</a:t>
            </a:r>
            <a:endParaRPr lang="ms-MY" sz="1500" dirty="0"/>
          </a:p>
          <a:p>
            <a:pPr marL="285750" indent="-285750" algn="ctr">
              <a:buFont typeface="Arial" pitchFamily="34" charset="0"/>
              <a:buChar char="•"/>
            </a:pPr>
            <a:endParaRPr lang="ms-MY" sz="15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350654"/>
            <a:ext cx="2035008" cy="2544681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123728" y="3645024"/>
            <a:ext cx="5184576" cy="2952328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6" name="TextBox 5"/>
          <p:cNvSpPr txBox="1"/>
          <p:nvPr/>
        </p:nvSpPr>
        <p:spPr>
          <a:xfrm>
            <a:off x="2123728" y="3660700"/>
            <a:ext cx="5184576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ms-MY" sz="1500" b="1" u="sng" dirty="0" smtClean="0"/>
              <a:t>CONNECTING</a:t>
            </a:r>
          </a:p>
          <a:p>
            <a:pPr lvl="0" algn="ctr"/>
            <a:endParaRPr lang="en-US" sz="1500" b="1" u="sng" dirty="0"/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ms-MY" sz="1500" dirty="0"/>
              <a:t>Connceting is when what you’re reading reminds you of something that has happened to you, something you have read, something you have seen, or something you have heard </a:t>
            </a:r>
            <a:r>
              <a:rPr lang="ms-MY" sz="1500" dirty="0" smtClean="0"/>
              <a:t>before</a:t>
            </a:r>
          </a:p>
          <a:p>
            <a:pPr lvl="0" algn="ctr"/>
            <a:endParaRPr lang="ms-MY" sz="1500" dirty="0" smtClean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/>
              <a:t>“This makes me think of</a:t>
            </a:r>
            <a:r>
              <a:rPr lang="ms-MY" sz="1500" dirty="0" smtClean="0"/>
              <a:t>....”</a:t>
            </a:r>
          </a:p>
          <a:p>
            <a:pPr algn="ctr"/>
            <a:endParaRPr lang="ms-MY" sz="1500" dirty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/>
              <a:t>“This reminds me of</a:t>
            </a:r>
            <a:r>
              <a:rPr lang="ms-MY" sz="1500" dirty="0" smtClean="0"/>
              <a:t>....”</a:t>
            </a:r>
          </a:p>
          <a:p>
            <a:pPr algn="ctr"/>
            <a:endParaRPr lang="ms-MY" sz="1500" dirty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/>
              <a:t>“This is very similar to....”</a:t>
            </a:r>
          </a:p>
          <a:p>
            <a:pPr marL="285750" lvl="0" indent="-285750" algn="ctr">
              <a:buFont typeface="Arial" pitchFamily="34" charset="0"/>
              <a:buChar char="•"/>
            </a:pPr>
            <a:endParaRPr lang="ms-MY" sz="1500" dirty="0"/>
          </a:p>
          <a:p>
            <a:pPr lvl="0" algn="ctr"/>
            <a:endParaRPr lang="en-US" sz="1500" b="1" u="sng" dirty="0" smtClean="0"/>
          </a:p>
          <a:p>
            <a:pPr marL="285750" lvl="0" indent="-285750" algn="ctr">
              <a:buFont typeface="Arial" pitchFamily="34" charset="0"/>
              <a:buChar char="•"/>
            </a:pPr>
            <a:endParaRPr lang="ms-MY" sz="1500" u="sng" dirty="0"/>
          </a:p>
        </p:txBody>
      </p:sp>
    </p:spTree>
    <p:extLst>
      <p:ext uri="{BB962C8B-B14F-4D97-AF65-F5344CB8AC3E}">
        <p14:creationId xmlns:p14="http://schemas.microsoft.com/office/powerpoint/2010/main" xmlns="" val="1589974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751344"/>
            <a:ext cx="53285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ms-MY" sz="1500" b="1" u="sng" dirty="0"/>
              <a:t>EVALUATING </a:t>
            </a:r>
            <a:endParaRPr lang="ms-MY" sz="1500" b="1" u="sng" dirty="0" smtClean="0"/>
          </a:p>
          <a:p>
            <a:pPr lvl="0" algn="ctr"/>
            <a:endParaRPr lang="en-US" sz="1500" b="1" u="sng" dirty="0"/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ms-MY" sz="1500" dirty="0"/>
              <a:t>Evaluating is when you make judgement about what you’re reading and think about the text as a whole and form aponion about what you read</a:t>
            </a:r>
            <a:r>
              <a:rPr lang="ms-MY" sz="1500" dirty="0" smtClean="0"/>
              <a:t>.</a:t>
            </a:r>
          </a:p>
          <a:p>
            <a:pPr lvl="0" algn="ctr"/>
            <a:endParaRPr lang="ms-MY" sz="1500" dirty="0" smtClean="0"/>
          </a:p>
          <a:p>
            <a:pPr marL="285750" lvl="0" indent="-285750" algn="ctr">
              <a:buFont typeface="Arial" pitchFamily="34" charset="0"/>
              <a:buChar char="•"/>
            </a:pPr>
            <a:r>
              <a:rPr lang="ms-MY" sz="1500" dirty="0"/>
              <a:t> “I like the way the author</a:t>
            </a:r>
            <a:r>
              <a:rPr lang="ms-MY" sz="1500" dirty="0" smtClean="0"/>
              <a:t>....”</a:t>
            </a:r>
          </a:p>
          <a:p>
            <a:pPr lvl="0" algn="ctr"/>
            <a:endParaRPr lang="ms-MY" sz="1500" dirty="0" smtClean="0"/>
          </a:p>
          <a:p>
            <a:pPr marL="285750" indent="-285750" algn="ctr">
              <a:buFont typeface="Arial" pitchFamily="34" charset="0"/>
              <a:buChar char="•"/>
            </a:pPr>
            <a:r>
              <a:rPr lang="ms-MY" sz="1500" dirty="0"/>
              <a:t>“This was hard to understand because the author....”</a:t>
            </a:r>
          </a:p>
          <a:p>
            <a:pPr marL="285750" lvl="0" indent="-285750" algn="ctr">
              <a:buFont typeface="Arial" pitchFamily="34" charset="0"/>
              <a:buChar char="•"/>
            </a:pPr>
            <a:endParaRPr lang="en-US" sz="1500" dirty="0" smtClean="0"/>
          </a:p>
          <a:p>
            <a:pPr lvl="0" algn="ctr"/>
            <a:endParaRPr lang="ms-MY" sz="1500" dirty="0"/>
          </a:p>
        </p:txBody>
      </p:sp>
      <p:sp>
        <p:nvSpPr>
          <p:cNvPr id="3" name="Rounded Rectangle 2"/>
          <p:cNvSpPr/>
          <p:nvPr/>
        </p:nvSpPr>
        <p:spPr>
          <a:xfrm>
            <a:off x="1835696" y="663371"/>
            <a:ext cx="5328592" cy="2333581"/>
          </a:xfrm>
          <a:prstGeom prst="roundRect">
            <a:avLst/>
          </a:prstGeom>
          <a:noFill/>
          <a:ln w="28575">
            <a:solidFill>
              <a:srgbClr val="FA5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3645024"/>
            <a:ext cx="403244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0203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459</Words>
  <Application>Microsoft Office PowerPoint</Application>
  <PresentationFormat>On-screen Show (4:3)</PresentationFormat>
  <Paragraphs>85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WHAT IS READING STRATEGIES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Bakri</cp:lastModifiedBy>
  <cp:revision>15</cp:revision>
  <dcterms:created xsi:type="dcterms:W3CDTF">2014-11-17T12:13:27Z</dcterms:created>
  <dcterms:modified xsi:type="dcterms:W3CDTF">2015-01-15T03:45:17Z</dcterms:modified>
</cp:coreProperties>
</file>